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1.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437" r:id="rId3"/>
    <p:sldId id="481" r:id="rId4"/>
    <p:sldId id="482" r:id="rId5"/>
    <p:sldId id="483" r:id="rId6"/>
    <p:sldId id="484" r:id="rId7"/>
    <p:sldId id="485" r:id="rId8"/>
    <p:sldId id="486"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E1B10B-2A76-4F2E-A58F-2798BD9F8142}">
          <p14:sldIdLst>
            <p14:sldId id="256"/>
            <p14:sldId id="437"/>
            <p14:sldId id="481"/>
            <p14:sldId id="482"/>
            <p14:sldId id="483"/>
            <p14:sldId id="484"/>
            <p14:sldId id="485"/>
            <p14:sldId id="486"/>
          </p14:sldIdLst>
        </p14:section>
        <p14:section name="Untitled Section" id="{034719E0-9609-4B12-8514-095441BDE95D}">
          <p14:sldIdLst>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67318" autoAdjust="0"/>
  </p:normalViewPr>
  <p:slideViewPr>
    <p:cSldViewPr>
      <p:cViewPr varScale="1">
        <p:scale>
          <a:sx n="74" d="100"/>
          <a:sy n="74" d="100"/>
        </p:scale>
        <p:origin x="126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316B5C-3393-49F2-A4E4-5BCDB1D1665D}" type="datetimeFigureOut">
              <a:rPr lang="en-US" smtClean="0"/>
              <a:t>26-Nov-23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B685C1-2FA6-4576-86BB-7D54E372D013}" type="slidenum">
              <a:rPr lang="en-US" smtClean="0"/>
              <a:t>‹#›</a:t>
            </a:fld>
            <a:endParaRPr lang="en-US"/>
          </a:p>
        </p:txBody>
      </p:sp>
    </p:spTree>
    <p:extLst>
      <p:ext uri="{BB962C8B-B14F-4D97-AF65-F5344CB8AC3E}">
        <p14:creationId xmlns:p14="http://schemas.microsoft.com/office/powerpoint/2010/main" val="278979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685C1-2FA6-4576-86BB-7D54E372D013}" type="slidenum">
              <a:rPr lang="en-US" smtClean="0"/>
              <a:t>9</a:t>
            </a:fld>
            <a:endParaRPr lang="en-US"/>
          </a:p>
        </p:txBody>
      </p:sp>
    </p:spTree>
    <p:extLst>
      <p:ext uri="{BB962C8B-B14F-4D97-AF65-F5344CB8AC3E}">
        <p14:creationId xmlns:p14="http://schemas.microsoft.com/office/powerpoint/2010/main" val="2692550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6246B-8D68-4203-9564-CACB3B86F80F}"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579F9-5EEE-4B58-B566-DF0E9F5BBF08}"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24EB6C-3F42-4923-8DBE-46FCDB15FDD0}"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49E39C-9FDF-48B0-A839-CEA2A9916E70}"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798255-1086-42E1-B8C2-E12713EB435A}"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9E2EB7-FADA-460E-A7E7-D086FAFBC63B}" type="datetime1">
              <a:rPr lang="en-US" smtClean="0"/>
              <a:t>26-Nov-23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3C8D85-32B6-41AC-B4D8-74243A640E3D}" type="datetime1">
              <a:rPr lang="en-US" smtClean="0"/>
              <a:t>26-Nov-23</a:t>
            </a:fld>
            <a:endParaRPr lang="en-US"/>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F791E4-5C8A-4254-BDFB-E08904317180}" type="datetime1">
              <a:rPr lang="en-US" smtClean="0"/>
              <a:t>26-Nov-23</a:t>
            </a:fld>
            <a:endParaRPr lang="en-US"/>
          </a:p>
        </p:txBody>
      </p:sp>
      <p:sp>
        <p:nvSpPr>
          <p:cNvPr id="4" name="Footer Placeholder 3"/>
          <p:cNvSpPr>
            <a:spLocks noGrp="1"/>
          </p:cNvSpPr>
          <p:nvPr>
            <p:ph type="ftr" sz="quarter" idx="11"/>
          </p:nvPr>
        </p:nvSpPr>
        <p:spPr/>
        <p:txBody>
          <a:bodyPr/>
          <a:lstStyle/>
          <a:p>
            <a:r>
              <a:rPr lang="en-US" smtClean="0"/>
              <a:t>Mathiazhagan P -Assistant Professor - Computer Application Drsnsrcas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44F03D-5B5C-4B35-9FA6-018A959079B3}" type="datetime1">
              <a:rPr lang="en-US" smtClean="0"/>
              <a:t>26-Nov-23</a:t>
            </a:fld>
            <a:endParaRPr lang="en-US"/>
          </a:p>
        </p:txBody>
      </p:sp>
      <p:sp>
        <p:nvSpPr>
          <p:cNvPr id="3" name="Footer Placeholder 2"/>
          <p:cNvSpPr>
            <a:spLocks noGrp="1"/>
          </p:cNvSpPr>
          <p:nvPr>
            <p:ph type="ftr" sz="quarter" idx="11"/>
          </p:nvPr>
        </p:nvSpPr>
        <p:spPr/>
        <p:txBody>
          <a:bodyPr/>
          <a:lstStyle/>
          <a:p>
            <a:r>
              <a:rPr lang="en-US" smtClean="0"/>
              <a:t>Mathiazhagan P -Assistant Professor - Computer Application Drsnsrcas</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34446C-78A1-4EB2-8D88-CDA95B91E019}" type="datetime1">
              <a:rPr lang="en-US" smtClean="0"/>
              <a:t>26-Nov-23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43D0C-B8DE-4D73-BE3C-95E3A4A17A8F}" type="datetime1">
              <a:rPr lang="en-US" smtClean="0"/>
              <a:t>26-Nov-23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B9B75-D8FD-4ACD-B0DD-9FE4A3F878D0}" type="datetime1">
              <a:rPr lang="en-US" smtClean="0"/>
              <a:t>26-Nov-23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Mathiazhagan P -Assistant Professor - Computer Application Drsnsrcas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audio" Target="../media/audio1.wav"/><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png"/><Relationship Id="rId5" Type="http://schemas.openxmlformats.org/officeDocument/2006/relationships/audio" Target="../media/audio1.wav"/><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5714999"/>
          </a:xfrm>
        </p:spPr>
        <p:txBody>
          <a:bodyPr/>
          <a:lstStyle/>
          <a:p>
            <a:r>
              <a:rPr lang="en-US" b="1" dirty="0" smtClean="0"/>
              <a:t>DR SNSRCAS, CBE</a:t>
            </a:r>
            <a:r>
              <a:rPr lang="en-US" dirty="0" smtClean="0"/>
              <a:t/>
            </a:r>
            <a:br>
              <a:rPr lang="en-US" dirty="0" smtClean="0"/>
            </a:br>
            <a:r>
              <a:rPr lang="en-US" dirty="0"/>
              <a:t> Introduction to Digital </a:t>
            </a:r>
            <a:r>
              <a:rPr lang="en-US" dirty="0" smtClean="0"/>
              <a:t>Forensics</a:t>
            </a:r>
            <a:br>
              <a:rPr lang="en-US" dirty="0" smtClean="0"/>
            </a:br>
            <a:r>
              <a:rPr lang="en-US" dirty="0"/>
              <a:t>21PCA213 </a:t>
            </a:r>
            <a:r>
              <a:rPr lang="en-US" b="1" dirty="0" smtClean="0">
                <a:solidFill>
                  <a:srgbClr val="00B050"/>
                </a:solidFill>
              </a:rPr>
              <a:t/>
            </a:r>
            <a:br>
              <a:rPr lang="en-US" b="1" dirty="0" smtClean="0">
                <a:solidFill>
                  <a:srgbClr val="00B050"/>
                </a:solidFill>
              </a:rPr>
            </a:br>
            <a:r>
              <a:rPr lang="en-US" b="1" dirty="0" smtClean="0">
                <a:solidFill>
                  <a:srgbClr val="C00000"/>
                </a:solidFill>
              </a:rPr>
              <a:t>I MCA  ODD SEM</a:t>
            </a:r>
            <a:br>
              <a:rPr lang="en-US" b="1" dirty="0" smtClean="0">
                <a:solidFill>
                  <a:srgbClr val="C00000"/>
                </a:solidFill>
              </a:rPr>
            </a:br>
            <a:r>
              <a:rPr lang="en-US" b="1" dirty="0" smtClean="0">
                <a:solidFill>
                  <a:srgbClr val="C00000"/>
                </a:solidFill>
              </a:rPr>
              <a:t>UNIT V</a:t>
            </a:r>
            <a:br>
              <a:rPr lang="en-US" b="1" dirty="0" smtClean="0">
                <a:solidFill>
                  <a:srgbClr val="C00000"/>
                </a:solidFill>
              </a:rPr>
            </a:br>
            <a:r>
              <a:rPr lang="en-US" dirty="0"/>
              <a:t>Collection and Archiving of evidence </a:t>
            </a:r>
            <a:endParaRPr lang="en-US" b="1" dirty="0">
              <a:solidFill>
                <a:srgbClr val="00B050"/>
              </a:solidFill>
            </a:endParaRPr>
          </a:p>
        </p:txBody>
      </p:sp>
      <p:pic>
        <p:nvPicPr>
          <p:cNvPr id="3" name="Google Shape;15;p13"/>
          <p:cNvPicPr preferRelativeResize="0"/>
          <p:nvPr/>
        </p:nvPicPr>
        <p:blipFill rotWithShape="1">
          <a:blip r:embed="rId2">
            <a:alphaModFix/>
          </a:blip>
          <a:srcRect/>
          <a:stretch/>
        </p:blipFill>
        <p:spPr>
          <a:xfrm>
            <a:off x="457200" y="431118"/>
            <a:ext cx="776790" cy="610630"/>
          </a:xfrm>
          <a:prstGeom prst="rect">
            <a:avLst/>
          </a:prstGeom>
          <a:noFill/>
          <a:ln>
            <a:noFill/>
          </a:ln>
        </p:spPr>
      </p:pic>
      <p:pic>
        <p:nvPicPr>
          <p:cNvPr id="4" name="Picture 3"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653" y="304040"/>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27CF00B3-77C8-4ADC-8A81-51596630359A}" type="datetime1">
              <a:rPr lang="en-US" smtClean="0"/>
              <a:t>26-Nov-23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29378767"/>
      </p:ext>
    </p:extLst>
  </p:cSld>
  <p:clrMapOvr>
    <a:masterClrMapping/>
  </p:clrMapOvr>
  <mc:AlternateContent xmlns:mc="http://schemas.openxmlformats.org/markup-compatibility/2006" xmlns:p14="http://schemas.microsoft.com/office/powerpoint/2010/main">
    <mc:Choice Requires="p14">
      <p:transition spd="slow" p14:dur="1500" advTm="18507">
        <p:split orient="vert"/>
      </p:transition>
    </mc:Choice>
    <mc:Fallback xmlns="">
      <p:transition spd="slow" advTm="18507">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Collection and Archiving of evidence </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5201424"/>
          </a:xfrm>
          <a:prstGeom prst="rect">
            <a:avLst/>
          </a:prstGeom>
        </p:spPr>
        <p:txBody>
          <a:bodyPr wrap="square">
            <a:spAutoFit/>
          </a:bodyPr>
          <a:lstStyle/>
          <a:p>
            <a:r>
              <a:rPr lang="en-US" sz="2400" dirty="0"/>
              <a:t>Collection and archiving of evidence are critical processes in various fields such as law enforcement, legal proceedings, cybersecurity, and scientific research. Proper handling of evidence is essential to ensure its integrity, reliability, and admissibility in court or other relevant contexts. Here is a general overview of the process:</a:t>
            </a:r>
          </a:p>
          <a:p>
            <a:r>
              <a:rPr lang="en-US" sz="2400" b="1" dirty="0"/>
              <a:t>1. Identification:</a:t>
            </a:r>
          </a:p>
          <a:p>
            <a:r>
              <a:rPr lang="en-US" sz="2400" dirty="0"/>
              <a:t>Clearly identify and document the location of potential evidence.</a:t>
            </a:r>
          </a:p>
          <a:p>
            <a:r>
              <a:rPr lang="en-US" sz="2400" dirty="0"/>
              <a:t>Ensure that all relevant parties are aware of the potential evidence and its significance.</a:t>
            </a:r>
          </a:p>
          <a:p>
            <a:r>
              <a:rPr lang="en-US" sz="2400" b="1" dirty="0"/>
              <a:t>2. Securing the Scene:</a:t>
            </a:r>
          </a:p>
          <a:p>
            <a:r>
              <a:rPr lang="en-US" sz="2400" dirty="0"/>
              <a:t>Secure the scene to prevent contamination, tampering, or loss of evidence.</a:t>
            </a:r>
          </a:p>
          <a:p>
            <a:r>
              <a:rPr lang="en-US" sz="2400" dirty="0"/>
              <a:t>Control access to the area and document who enters and exits.</a:t>
            </a:r>
          </a:p>
          <a:p>
            <a:pPr algn="just"/>
            <a:endParaRPr lang="en-US" sz="2000" dirty="0"/>
          </a:p>
        </p:txBody>
      </p:sp>
      <p:sp>
        <p:nvSpPr>
          <p:cNvPr id="7" name="Date Placeholder 6"/>
          <p:cNvSpPr>
            <a:spLocks noGrp="1"/>
          </p:cNvSpPr>
          <p:nvPr>
            <p:ph type="dt" sz="half" idx="10"/>
          </p:nvPr>
        </p:nvSpPr>
        <p:spPr/>
        <p:txBody>
          <a:bodyPr/>
          <a:lstStyle/>
          <a:p>
            <a:fld id="{7516EF71-D6F0-4BE8-8BD8-8EE6CB696BEB}" type="datetime1">
              <a:rPr lang="en-US" smtClean="0"/>
              <a:t>26-Nov-23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65592078"/>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Collection and Archiving of evidence </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4462760"/>
          </a:xfrm>
          <a:prstGeom prst="rect">
            <a:avLst/>
          </a:prstGeom>
        </p:spPr>
        <p:txBody>
          <a:bodyPr wrap="square">
            <a:spAutoFit/>
          </a:bodyPr>
          <a:lstStyle/>
          <a:p>
            <a:r>
              <a:rPr lang="en-US" sz="2400" b="1" dirty="0"/>
              <a:t>3. Documenting the Scene:</a:t>
            </a:r>
          </a:p>
          <a:p>
            <a:r>
              <a:rPr lang="en-US" sz="2400" dirty="0"/>
              <a:t>Take photographs and/or videos of the scene before any evidence is touched or moved.</a:t>
            </a:r>
          </a:p>
          <a:p>
            <a:r>
              <a:rPr lang="en-US" sz="2400" dirty="0"/>
              <a:t>Create detailed notes about the condition of the scene, including the date, time, and weather conditions</a:t>
            </a:r>
            <a:r>
              <a:rPr lang="en-US" sz="2400" dirty="0" smtClean="0"/>
              <a:t>.</a:t>
            </a:r>
          </a:p>
          <a:p>
            <a:endParaRPr lang="en-US" sz="2400" dirty="0"/>
          </a:p>
          <a:p>
            <a:r>
              <a:rPr lang="en-US" sz="2400" b="1" dirty="0"/>
              <a:t>4. Chain of Custody:</a:t>
            </a:r>
          </a:p>
          <a:p>
            <a:r>
              <a:rPr lang="en-US" sz="2400" dirty="0"/>
              <a:t>Establish and maintain a chain of custody to track the possession and handling of evidence.</a:t>
            </a:r>
          </a:p>
          <a:p>
            <a:r>
              <a:rPr lang="en-US" sz="2400" dirty="0"/>
              <a:t>Document every person who comes into contact with the evidence and the date and time of each transfer.</a:t>
            </a:r>
          </a:p>
          <a:p>
            <a:pPr algn="just"/>
            <a:endParaRPr lang="en-US" sz="2000" dirty="0"/>
          </a:p>
        </p:txBody>
      </p:sp>
      <p:sp>
        <p:nvSpPr>
          <p:cNvPr id="7" name="Date Placeholder 6"/>
          <p:cNvSpPr>
            <a:spLocks noGrp="1"/>
          </p:cNvSpPr>
          <p:nvPr>
            <p:ph type="dt" sz="half" idx="10"/>
          </p:nvPr>
        </p:nvSpPr>
        <p:spPr/>
        <p:txBody>
          <a:bodyPr/>
          <a:lstStyle/>
          <a:p>
            <a:fld id="{7516EF71-D6F0-4BE8-8BD8-8EE6CB696BEB}" type="datetime1">
              <a:rPr lang="en-US" smtClean="0"/>
              <a:t>26-Nov-23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436827941"/>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Collection and Archiving of evidence </a:t>
            </a:r>
            <a:endParaRPr lang="en-US" dirty="0" smtClean="0"/>
          </a:p>
          <a:p>
            <a:pPr marL="0" indent="0" algn="ctr">
              <a:lnSpc>
                <a:spcPct val="170000"/>
              </a:lnSpc>
              <a:buNone/>
            </a:pP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4093428"/>
          </a:xfrm>
          <a:prstGeom prst="rect">
            <a:avLst/>
          </a:prstGeom>
        </p:spPr>
        <p:txBody>
          <a:bodyPr wrap="square">
            <a:spAutoFit/>
          </a:bodyPr>
          <a:lstStyle/>
          <a:p>
            <a:r>
              <a:rPr lang="en-US" sz="2400" b="1" dirty="0"/>
              <a:t>5. Evidence Collection:</a:t>
            </a:r>
          </a:p>
          <a:p>
            <a:r>
              <a:rPr lang="en-US" sz="2400" dirty="0"/>
              <a:t>Use proper tools and techniques to collect physical evidence (e.g., DNA samples, fingerprints, weapons).</a:t>
            </a:r>
          </a:p>
          <a:p>
            <a:r>
              <a:rPr lang="en-US" sz="2400" dirty="0"/>
              <a:t>Package each item separately in appropriate containers to avoid cross-contamination</a:t>
            </a:r>
            <a:r>
              <a:rPr lang="en-US" sz="2400" dirty="0" smtClean="0"/>
              <a:t>.</a:t>
            </a:r>
          </a:p>
          <a:p>
            <a:endParaRPr lang="en-US" sz="2400" dirty="0"/>
          </a:p>
          <a:p>
            <a:r>
              <a:rPr lang="en-US" sz="2400" b="1" dirty="0"/>
              <a:t>6. Documentation:</a:t>
            </a:r>
          </a:p>
          <a:p>
            <a:r>
              <a:rPr lang="en-US" sz="2400" dirty="0"/>
              <a:t>Record detailed information about each piece of evidence, including its description, location, and relevance to the case.</a:t>
            </a:r>
          </a:p>
          <a:p>
            <a:r>
              <a:rPr lang="en-US" sz="2400" dirty="0"/>
              <a:t>Use standardized forms and procedures for consistency.</a:t>
            </a:r>
          </a:p>
          <a:p>
            <a:pPr algn="just"/>
            <a:endParaRPr lang="en-US" sz="2000" dirty="0"/>
          </a:p>
        </p:txBody>
      </p:sp>
      <p:sp>
        <p:nvSpPr>
          <p:cNvPr id="7" name="Date Placeholder 6"/>
          <p:cNvSpPr>
            <a:spLocks noGrp="1"/>
          </p:cNvSpPr>
          <p:nvPr>
            <p:ph type="dt" sz="half" idx="10"/>
          </p:nvPr>
        </p:nvSpPr>
        <p:spPr/>
        <p:txBody>
          <a:bodyPr/>
          <a:lstStyle/>
          <a:p>
            <a:fld id="{7516EF71-D6F0-4BE8-8BD8-8EE6CB696BEB}" type="datetime1">
              <a:rPr lang="en-US" smtClean="0"/>
              <a:t>26-Nov-23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1376044089"/>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Collection and Archiving of evidence </a:t>
            </a:r>
            <a:endParaRPr lang="en-US" dirty="0" smtClean="0"/>
          </a:p>
          <a:p>
            <a:pPr marL="0" indent="0" algn="ctr">
              <a:lnSpc>
                <a:spcPct val="170000"/>
              </a:lnSpc>
              <a:buNone/>
            </a:pPr>
            <a:endParaRPr lang="en-US" b="1" dirty="0" smtClean="0">
              <a:solidFill>
                <a:srgbClr val="00B0F0"/>
              </a:solidFill>
              <a:latin typeface="Times New Roman" pitchFamily="18" charset="0"/>
              <a:cs typeface="Times New Roman" pitchFamily="18" charset="0"/>
            </a:endParaRPr>
          </a:p>
          <a:p>
            <a:pPr marL="0" indent="0" algn="ctr">
              <a:lnSpc>
                <a:spcPct val="170000"/>
              </a:lnSpc>
              <a:buNone/>
            </a:pP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4093428"/>
          </a:xfrm>
          <a:prstGeom prst="rect">
            <a:avLst/>
          </a:prstGeom>
        </p:spPr>
        <p:txBody>
          <a:bodyPr wrap="square">
            <a:spAutoFit/>
          </a:bodyPr>
          <a:lstStyle/>
          <a:p>
            <a:r>
              <a:rPr lang="en-US" sz="2400" b="1" dirty="0"/>
              <a:t>7. Labeling:</a:t>
            </a:r>
          </a:p>
          <a:p>
            <a:r>
              <a:rPr lang="en-US" sz="2400" dirty="0"/>
              <a:t>Clearly label each piece of evidence with a unique identifier.</a:t>
            </a:r>
          </a:p>
          <a:p>
            <a:r>
              <a:rPr lang="en-US" sz="2400" dirty="0"/>
              <a:t>Include information such as the case number, item number, date, and description</a:t>
            </a:r>
            <a:r>
              <a:rPr lang="en-US" sz="2400" dirty="0" smtClean="0"/>
              <a:t>.</a:t>
            </a:r>
          </a:p>
          <a:p>
            <a:endParaRPr lang="en-US" sz="2400" dirty="0"/>
          </a:p>
          <a:p>
            <a:r>
              <a:rPr lang="en-US" sz="2400" b="1" dirty="0"/>
              <a:t>8. Preservation:</a:t>
            </a:r>
          </a:p>
          <a:p>
            <a:r>
              <a:rPr lang="en-US" sz="2400" dirty="0"/>
              <a:t>Preserve the integrity of biological evidence by storing it in a cool, dry place.</a:t>
            </a:r>
          </a:p>
          <a:p>
            <a:r>
              <a:rPr lang="en-US" sz="2400" dirty="0"/>
              <a:t>Protect digital evidence by ensuring it is not altered and is stored securely.</a:t>
            </a:r>
          </a:p>
          <a:p>
            <a:pPr algn="just"/>
            <a:endParaRPr lang="en-US" sz="2000" dirty="0"/>
          </a:p>
        </p:txBody>
      </p:sp>
      <p:sp>
        <p:nvSpPr>
          <p:cNvPr id="7" name="Date Placeholder 6"/>
          <p:cNvSpPr>
            <a:spLocks noGrp="1"/>
          </p:cNvSpPr>
          <p:nvPr>
            <p:ph type="dt" sz="half" idx="10"/>
          </p:nvPr>
        </p:nvSpPr>
        <p:spPr/>
        <p:txBody>
          <a:bodyPr/>
          <a:lstStyle/>
          <a:p>
            <a:fld id="{7516EF71-D6F0-4BE8-8BD8-8EE6CB696BEB}" type="datetime1">
              <a:rPr lang="en-US" smtClean="0"/>
              <a:t>26-Nov-23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393458085"/>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Collection and Archiving of evidence </a:t>
            </a:r>
            <a:endParaRPr lang="en-US" dirty="0" smtClean="0"/>
          </a:p>
          <a:p>
            <a:pPr marL="0" indent="0" algn="ctr">
              <a:lnSpc>
                <a:spcPct val="170000"/>
              </a:lnSpc>
              <a:buNone/>
            </a:pPr>
            <a:endParaRPr lang="en-US" b="1" dirty="0" smtClean="0">
              <a:solidFill>
                <a:srgbClr val="00B0F0"/>
              </a:solidFill>
              <a:latin typeface="Times New Roman" pitchFamily="18" charset="0"/>
              <a:cs typeface="Times New Roman" pitchFamily="18" charset="0"/>
            </a:endParaRPr>
          </a:p>
          <a:p>
            <a:pPr marL="0" indent="0" algn="ctr">
              <a:lnSpc>
                <a:spcPct val="170000"/>
              </a:lnSpc>
              <a:buNone/>
            </a:pP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5201424"/>
          </a:xfrm>
          <a:prstGeom prst="rect">
            <a:avLst/>
          </a:prstGeom>
        </p:spPr>
        <p:txBody>
          <a:bodyPr wrap="square">
            <a:spAutoFit/>
          </a:bodyPr>
          <a:lstStyle/>
          <a:p>
            <a:r>
              <a:rPr lang="en-US" sz="2400" b="1" dirty="0"/>
              <a:t>9. Transportation:</a:t>
            </a:r>
          </a:p>
          <a:p>
            <a:r>
              <a:rPr lang="en-US" sz="2400" dirty="0"/>
              <a:t>Use secure and tamper-evident containers for transporting physical evidence.</a:t>
            </a:r>
          </a:p>
          <a:p>
            <a:r>
              <a:rPr lang="en-US" sz="2400" dirty="0"/>
              <a:t>Ensure that proper documentation accompanies the evidence during transportation.</a:t>
            </a:r>
          </a:p>
          <a:p>
            <a:r>
              <a:rPr lang="en-US" sz="2400" b="1" dirty="0"/>
              <a:t>10. Archiving:</a:t>
            </a:r>
          </a:p>
          <a:p>
            <a:r>
              <a:rPr lang="en-US" sz="2400" dirty="0"/>
              <a:t>Establish a secure and organized system for archiving evidence.</a:t>
            </a:r>
          </a:p>
          <a:p>
            <a:r>
              <a:rPr lang="en-US" sz="2400" dirty="0"/>
              <a:t>Store evidence in a controlled environment with limited access.</a:t>
            </a:r>
          </a:p>
          <a:p>
            <a:r>
              <a:rPr lang="en-US" sz="2400" b="1" dirty="0"/>
              <a:t>11. Legal Admissibility:</a:t>
            </a:r>
          </a:p>
          <a:p>
            <a:r>
              <a:rPr lang="en-US" sz="2400" dirty="0"/>
              <a:t>Follow legal protocols and procedures to ensure that the evidence is admissible in court.</a:t>
            </a:r>
          </a:p>
          <a:p>
            <a:r>
              <a:rPr lang="en-US" sz="2400" dirty="0"/>
              <a:t>Maintain a detailed record of the chain of custody to demonstrate the reliability of the evidence.</a:t>
            </a:r>
          </a:p>
          <a:p>
            <a:pPr algn="just"/>
            <a:endParaRPr lang="en-US" sz="2000" dirty="0"/>
          </a:p>
        </p:txBody>
      </p:sp>
      <p:sp>
        <p:nvSpPr>
          <p:cNvPr id="7" name="Date Placeholder 6"/>
          <p:cNvSpPr>
            <a:spLocks noGrp="1"/>
          </p:cNvSpPr>
          <p:nvPr>
            <p:ph type="dt" sz="half" idx="10"/>
          </p:nvPr>
        </p:nvSpPr>
        <p:spPr/>
        <p:txBody>
          <a:bodyPr/>
          <a:lstStyle/>
          <a:p>
            <a:fld id="{7516EF71-D6F0-4BE8-8BD8-8EE6CB696BEB}" type="datetime1">
              <a:rPr lang="en-US" smtClean="0"/>
              <a:t>26-Nov-23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3621767447"/>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Collection and Archiving of evidence </a:t>
            </a:r>
            <a:endParaRPr lang="en-US" dirty="0" smtClean="0"/>
          </a:p>
          <a:p>
            <a:pPr marL="0" indent="0" algn="ctr">
              <a:lnSpc>
                <a:spcPct val="170000"/>
              </a:lnSpc>
              <a:buNone/>
            </a:pPr>
            <a:endParaRPr lang="en-US" b="1" dirty="0" smtClean="0">
              <a:solidFill>
                <a:srgbClr val="00B0F0"/>
              </a:solidFill>
              <a:latin typeface="Times New Roman" pitchFamily="18" charset="0"/>
              <a:cs typeface="Times New Roman" pitchFamily="18" charset="0"/>
            </a:endParaRPr>
          </a:p>
          <a:p>
            <a:pPr marL="0" indent="0" algn="ctr">
              <a:lnSpc>
                <a:spcPct val="170000"/>
              </a:lnSpc>
              <a:buNone/>
            </a:pP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5201424"/>
          </a:xfrm>
          <a:prstGeom prst="rect">
            <a:avLst/>
          </a:prstGeom>
        </p:spPr>
        <p:txBody>
          <a:bodyPr wrap="square">
            <a:spAutoFit/>
          </a:bodyPr>
          <a:lstStyle/>
          <a:p>
            <a:r>
              <a:rPr lang="en-US" sz="2400" b="1" dirty="0"/>
              <a:t>12. Disposal:</a:t>
            </a:r>
          </a:p>
          <a:p>
            <a:r>
              <a:rPr lang="en-US" sz="2400" dirty="0"/>
              <a:t>Adhere to legal and ethical guidelines when disposing of evidence that is no longer needed.</a:t>
            </a:r>
          </a:p>
          <a:p>
            <a:r>
              <a:rPr lang="en-US" sz="2400" b="1" dirty="0"/>
              <a:t>13. Digital Evidence:</a:t>
            </a:r>
          </a:p>
          <a:p>
            <a:r>
              <a:rPr lang="en-US" sz="2400" dirty="0"/>
              <a:t>Use specialized tools and procedures to collect, preserve, and analyze digital evidence.</a:t>
            </a:r>
          </a:p>
          <a:p>
            <a:r>
              <a:rPr lang="en-US" sz="2400" dirty="0"/>
              <a:t>Ensure the integrity of digital evidence by avoiding actions that may alter or damage it.</a:t>
            </a:r>
          </a:p>
          <a:p>
            <a:r>
              <a:rPr lang="en-US" sz="2400" b="1" dirty="0"/>
              <a:t>14. Training and Documentation:</a:t>
            </a:r>
          </a:p>
          <a:p>
            <a:r>
              <a:rPr lang="en-US" sz="2400" dirty="0"/>
              <a:t>Ensure that personnel involved in evidence collection and archiving are well-trained.</a:t>
            </a:r>
          </a:p>
          <a:p>
            <a:r>
              <a:rPr lang="en-US" sz="2400" dirty="0"/>
              <a:t>Document all procedures and actions taken during the collection and archiving process.</a:t>
            </a:r>
          </a:p>
          <a:p>
            <a:pPr algn="just"/>
            <a:endParaRPr lang="en-US" sz="2000" dirty="0"/>
          </a:p>
        </p:txBody>
      </p:sp>
      <p:sp>
        <p:nvSpPr>
          <p:cNvPr id="7" name="Date Placeholder 6"/>
          <p:cNvSpPr>
            <a:spLocks noGrp="1"/>
          </p:cNvSpPr>
          <p:nvPr>
            <p:ph type="dt" sz="half" idx="10"/>
          </p:nvPr>
        </p:nvSpPr>
        <p:spPr/>
        <p:txBody>
          <a:bodyPr/>
          <a:lstStyle/>
          <a:p>
            <a:fld id="{7516EF71-D6F0-4BE8-8BD8-8EE6CB696BEB}" type="datetime1">
              <a:rPr lang="en-US" smtClean="0"/>
              <a:t>26-Nov-23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948862349"/>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Collection and Archiving of evidence </a:t>
            </a:r>
            <a:endParaRPr lang="en-US" dirty="0" smtClean="0"/>
          </a:p>
          <a:p>
            <a:pPr marL="0" indent="0" algn="ctr">
              <a:lnSpc>
                <a:spcPct val="170000"/>
              </a:lnSpc>
              <a:buNone/>
            </a:pPr>
            <a:endParaRPr lang="en-US" b="1" dirty="0" smtClean="0">
              <a:solidFill>
                <a:srgbClr val="00B0F0"/>
              </a:solidFill>
              <a:latin typeface="Times New Roman" pitchFamily="18" charset="0"/>
              <a:cs typeface="Times New Roman" pitchFamily="18" charset="0"/>
            </a:endParaRPr>
          </a:p>
          <a:p>
            <a:pPr marL="0" indent="0" algn="ctr">
              <a:lnSpc>
                <a:spcPct val="170000"/>
              </a:lnSpc>
              <a:buNone/>
            </a:pP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2616101"/>
          </a:xfrm>
          <a:prstGeom prst="rect">
            <a:avLst/>
          </a:prstGeom>
        </p:spPr>
        <p:txBody>
          <a:bodyPr wrap="square">
            <a:spAutoFit/>
          </a:bodyPr>
          <a:lstStyle/>
          <a:p>
            <a:r>
              <a:rPr lang="en-US" sz="2400" b="1" dirty="0"/>
              <a:t>15. Quality Assurance:</a:t>
            </a:r>
          </a:p>
          <a:p>
            <a:r>
              <a:rPr lang="en-US" sz="2400" dirty="0"/>
              <a:t>Implement quality assurance measures to regularly review and audit evidence handling procedures.</a:t>
            </a:r>
          </a:p>
          <a:p>
            <a:r>
              <a:rPr lang="en-US" sz="2400" dirty="0"/>
              <a:t>Adherence to established protocols and standards is crucial throughout the entire process to maintain the credibility of the evidence and the integrity of the investigative or legal proceedings.</a:t>
            </a:r>
          </a:p>
          <a:p>
            <a:pPr algn="just"/>
            <a:endParaRPr lang="en-US" sz="2000" dirty="0"/>
          </a:p>
        </p:txBody>
      </p:sp>
      <p:sp>
        <p:nvSpPr>
          <p:cNvPr id="7" name="Date Placeholder 6"/>
          <p:cNvSpPr>
            <a:spLocks noGrp="1"/>
          </p:cNvSpPr>
          <p:nvPr>
            <p:ph type="dt" sz="half" idx="10"/>
          </p:nvPr>
        </p:nvSpPr>
        <p:spPr/>
        <p:txBody>
          <a:bodyPr/>
          <a:lstStyle/>
          <a:p>
            <a:fld id="{7516EF71-D6F0-4BE8-8BD8-8EE6CB696BEB}" type="datetime1">
              <a:rPr lang="en-US" smtClean="0"/>
              <a:t>26-Nov-23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843432624"/>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pPr marL="0" indent="0">
              <a:buNone/>
            </a:pPr>
            <a:r>
              <a:rPr lang="en-US" dirty="0" smtClean="0"/>
              <a:t>			</a:t>
            </a:r>
            <a:r>
              <a:rPr lang="en-US" sz="6000" dirty="0" smtClean="0">
                <a:solidFill>
                  <a:srgbClr val="FF0000"/>
                </a:solidFill>
                <a:latin typeface="Algerian" pitchFamily="82" charset="0"/>
              </a:rPr>
              <a:t>THANK YOU</a:t>
            </a:r>
            <a:endParaRPr lang="en-US" sz="6000" dirty="0">
              <a:solidFill>
                <a:srgbClr val="FF0000"/>
              </a:solidFill>
              <a:latin typeface="Algerian" pitchFamily="82"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4" name="Date Placeholder 3"/>
          <p:cNvSpPr>
            <a:spLocks noGrp="1"/>
          </p:cNvSpPr>
          <p:nvPr>
            <p:ph type="dt" sz="half" idx="10"/>
          </p:nvPr>
        </p:nvSpPr>
        <p:spPr/>
        <p:txBody>
          <a:bodyPr/>
          <a:lstStyle/>
          <a:p>
            <a:fld id="{4C72B472-122B-4BD8-856E-FB674B8BAEC4}"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583377414"/>
      </p:ext>
    </p:extLst>
  </p:cSld>
  <p:clrMapOvr>
    <a:masterClrMapping/>
  </p:clrMapOvr>
  <mc:AlternateContent xmlns:mc="http://schemas.openxmlformats.org/markup-compatibility/2006" xmlns:p14="http://schemas.microsoft.com/office/powerpoint/2010/main">
    <mc:Choice Requires="p14">
      <p:transition spd="slow" p14:dur="1500" advTm="7700">
        <p:split orient="vert"/>
        <p:sndAc>
          <p:stSnd>
            <p:snd r:embed="rId5" name="arrow.wav"/>
          </p:stSnd>
        </p:sndAc>
      </p:transition>
    </mc:Choice>
    <mc:Fallback xmlns="">
      <p:transition spd="slow" advTm="7700">
        <p:split orient="vert"/>
        <p:sndAc>
          <p:stSnd>
            <p:snd r:embed="rId7"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TotalTime>
  <Words>681</Words>
  <Application>Microsoft Office PowerPoint</Application>
  <PresentationFormat>On-screen Show (4:3)</PresentationFormat>
  <Paragraphs>78</Paragraphs>
  <Slides>9</Slides>
  <Notes>1</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Algerian</vt:lpstr>
      <vt:lpstr>Arial</vt:lpstr>
      <vt:lpstr>Calibri</vt:lpstr>
      <vt:lpstr>Times New Roman</vt:lpstr>
      <vt:lpstr>Office Theme</vt:lpstr>
      <vt:lpstr>DR SNSRCAS, CBE  Introduction to Digital Forensics 21PCA213  I MCA  ODD SEM UNIT V Collection and Archiving of evidence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SNSRCAS, CBE MULTIMEDIA SYSTEM  UNIT I  WHAT IS MM SYSTEM</dc:title>
  <dc:creator>DELL 2021</dc:creator>
  <cp:lastModifiedBy>DELL 2021</cp:lastModifiedBy>
  <cp:revision>271</cp:revision>
  <dcterms:created xsi:type="dcterms:W3CDTF">2006-08-16T00:00:00Z</dcterms:created>
  <dcterms:modified xsi:type="dcterms:W3CDTF">2023-11-26T12:16:37Z</dcterms:modified>
</cp:coreProperties>
</file>